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57" r:id="rId6"/>
    <p:sldId id="267" r:id="rId7"/>
    <p:sldId id="268" r:id="rId8"/>
    <p:sldId id="273" r:id="rId9"/>
    <p:sldId id="274" r:id="rId10"/>
    <p:sldId id="27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54305-395F-4AFF-9ECD-3F7F425C8322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984E1CF-1761-47BF-AC82-4E7DAAF31468}">
      <dgm:prSet phldrT="[Text]"/>
      <dgm:spPr/>
      <dgm:t>
        <a:bodyPr/>
        <a:lstStyle/>
        <a:p>
          <a:r>
            <a:rPr lang="en-GB" dirty="0"/>
            <a:t>Data Pre-profiling</a:t>
          </a:r>
        </a:p>
      </dgm:t>
    </dgm:pt>
    <dgm:pt modelId="{92C9EBD0-E044-443E-9776-F7686EABF6F0}" type="parTrans" cxnId="{C88D4C41-0971-4492-8753-F5A0FDD938E4}">
      <dgm:prSet/>
      <dgm:spPr/>
      <dgm:t>
        <a:bodyPr/>
        <a:lstStyle/>
        <a:p>
          <a:endParaRPr lang="en-GB"/>
        </a:p>
      </dgm:t>
    </dgm:pt>
    <dgm:pt modelId="{9E67CF58-6C2D-42E3-8FA2-FE0C975DD55D}" type="sibTrans" cxnId="{C88D4C41-0971-4492-8753-F5A0FDD938E4}">
      <dgm:prSet/>
      <dgm:spPr/>
      <dgm:t>
        <a:bodyPr/>
        <a:lstStyle/>
        <a:p>
          <a:endParaRPr lang="en-GB"/>
        </a:p>
      </dgm:t>
    </dgm:pt>
    <dgm:pt modelId="{AC669F60-2380-42C8-B07A-6D6F41ACA38A}">
      <dgm:prSet phldrT="[Text]"/>
      <dgm:spPr/>
      <dgm:t>
        <a:bodyPr/>
        <a:lstStyle/>
        <a:p>
          <a:r>
            <a:rPr lang="en-GB" dirty="0"/>
            <a:t>Identify missing values</a:t>
          </a:r>
        </a:p>
      </dgm:t>
    </dgm:pt>
    <dgm:pt modelId="{5030C97A-ED5F-41FF-92F0-6F181754C6D1}" type="parTrans" cxnId="{4AE9013F-4BB7-4A8F-9BC6-EC3841F0769A}">
      <dgm:prSet/>
      <dgm:spPr/>
      <dgm:t>
        <a:bodyPr/>
        <a:lstStyle/>
        <a:p>
          <a:endParaRPr lang="en-GB"/>
        </a:p>
      </dgm:t>
    </dgm:pt>
    <dgm:pt modelId="{A5D02C98-5C3E-4C6E-A25E-54F2FA72F3BB}" type="sibTrans" cxnId="{4AE9013F-4BB7-4A8F-9BC6-EC3841F0769A}">
      <dgm:prSet/>
      <dgm:spPr/>
      <dgm:t>
        <a:bodyPr/>
        <a:lstStyle/>
        <a:p>
          <a:endParaRPr lang="en-GB"/>
        </a:p>
      </dgm:t>
    </dgm:pt>
    <dgm:pt modelId="{51CE8414-B8BD-40E8-B6E7-39EDFE4D413B}">
      <dgm:prSet phldrT="[Text]"/>
      <dgm:spPr/>
      <dgm:t>
        <a:bodyPr/>
        <a:lstStyle/>
        <a:p>
          <a:r>
            <a:rPr lang="en-GB" dirty="0"/>
            <a:t>Investigate feature with most number of missing values</a:t>
          </a:r>
        </a:p>
      </dgm:t>
    </dgm:pt>
    <dgm:pt modelId="{C5343BCE-D202-4D01-970F-432A9CC8197A}" type="parTrans" cxnId="{BD9EDF1D-47BB-4F1C-A529-0A5FAD6D160D}">
      <dgm:prSet/>
      <dgm:spPr/>
      <dgm:t>
        <a:bodyPr/>
        <a:lstStyle/>
        <a:p>
          <a:endParaRPr lang="en-GB"/>
        </a:p>
      </dgm:t>
    </dgm:pt>
    <dgm:pt modelId="{B05C5B5A-1024-43CA-9CDC-FC0C791BCC24}" type="sibTrans" cxnId="{BD9EDF1D-47BB-4F1C-A529-0A5FAD6D160D}">
      <dgm:prSet/>
      <dgm:spPr/>
      <dgm:t>
        <a:bodyPr/>
        <a:lstStyle/>
        <a:p>
          <a:endParaRPr lang="en-GB"/>
        </a:p>
      </dgm:t>
    </dgm:pt>
    <dgm:pt modelId="{EDC46DA8-ABCF-47C1-A0A9-EE76EF1A71BB}">
      <dgm:prSet phldrT="[Text]"/>
      <dgm:spPr/>
      <dgm:t>
        <a:bodyPr/>
        <a:lstStyle/>
        <a:p>
          <a:r>
            <a:rPr lang="en-GB" dirty="0"/>
            <a:t>Data Pre-processing </a:t>
          </a:r>
        </a:p>
      </dgm:t>
    </dgm:pt>
    <dgm:pt modelId="{D66B7130-1508-41B0-868C-9484F3E03CB0}" type="parTrans" cxnId="{CE7A22EC-123F-41DB-936C-7B803438F293}">
      <dgm:prSet/>
      <dgm:spPr/>
      <dgm:t>
        <a:bodyPr/>
        <a:lstStyle/>
        <a:p>
          <a:endParaRPr lang="en-GB"/>
        </a:p>
      </dgm:t>
    </dgm:pt>
    <dgm:pt modelId="{9519F637-6823-484C-B031-63EFBA23C9A6}" type="sibTrans" cxnId="{CE7A22EC-123F-41DB-936C-7B803438F293}">
      <dgm:prSet/>
      <dgm:spPr/>
      <dgm:t>
        <a:bodyPr/>
        <a:lstStyle/>
        <a:p>
          <a:endParaRPr lang="en-GB"/>
        </a:p>
      </dgm:t>
    </dgm:pt>
    <dgm:pt modelId="{0C1AD9FD-00B0-43ED-A814-30B889E10970}">
      <dgm:prSet phldrT="[Text]"/>
      <dgm:spPr/>
      <dgm:t>
        <a:bodyPr/>
        <a:lstStyle/>
        <a:p>
          <a:r>
            <a:rPr lang="en-GB" b="0" i="0" dirty="0"/>
            <a:t>Drop extreme values  </a:t>
          </a:r>
          <a:endParaRPr lang="en-GB" dirty="0"/>
        </a:p>
      </dgm:t>
    </dgm:pt>
    <dgm:pt modelId="{2735E098-9CB2-4E63-84DC-DBFE3C7F94E3}" type="parTrans" cxnId="{9EAC25C9-49D2-45E4-8D06-DB3621A1E451}">
      <dgm:prSet/>
      <dgm:spPr/>
      <dgm:t>
        <a:bodyPr/>
        <a:lstStyle/>
        <a:p>
          <a:endParaRPr lang="en-GB"/>
        </a:p>
      </dgm:t>
    </dgm:pt>
    <dgm:pt modelId="{5818CEDD-BE42-4E90-ABEE-0AB59677BA87}" type="sibTrans" cxnId="{9EAC25C9-49D2-45E4-8D06-DB3621A1E451}">
      <dgm:prSet/>
      <dgm:spPr/>
      <dgm:t>
        <a:bodyPr/>
        <a:lstStyle/>
        <a:p>
          <a:endParaRPr lang="en-GB"/>
        </a:p>
      </dgm:t>
    </dgm:pt>
    <dgm:pt modelId="{943030E8-510B-4195-A936-7272B6CCB8AF}">
      <dgm:prSet phldrT="[Text]"/>
      <dgm:spPr/>
      <dgm:t>
        <a:bodyPr/>
        <a:lstStyle/>
        <a:p>
          <a:r>
            <a:rPr lang="en-GB" dirty="0"/>
            <a:t>Drop duplicate values</a:t>
          </a:r>
        </a:p>
      </dgm:t>
    </dgm:pt>
    <dgm:pt modelId="{8ED0AB7D-A246-4666-9999-77718F114975}" type="parTrans" cxnId="{4A5B5D5E-AD13-4F1C-B884-D7CFD780A749}">
      <dgm:prSet/>
      <dgm:spPr/>
      <dgm:t>
        <a:bodyPr/>
        <a:lstStyle/>
        <a:p>
          <a:endParaRPr lang="en-GB"/>
        </a:p>
      </dgm:t>
    </dgm:pt>
    <dgm:pt modelId="{4B0B43EE-9E9B-418D-BE33-246CF95A694F}" type="sibTrans" cxnId="{4A5B5D5E-AD13-4F1C-B884-D7CFD780A749}">
      <dgm:prSet/>
      <dgm:spPr/>
      <dgm:t>
        <a:bodyPr/>
        <a:lstStyle/>
        <a:p>
          <a:endParaRPr lang="en-GB"/>
        </a:p>
      </dgm:t>
    </dgm:pt>
    <dgm:pt modelId="{3EF0587F-9E7A-41C2-9FDF-A0FCBDA20366}">
      <dgm:prSet phldrT="[Text]"/>
      <dgm:spPr/>
      <dgm:t>
        <a:bodyPr/>
        <a:lstStyle/>
        <a:p>
          <a:r>
            <a:rPr lang="en-GB" dirty="0"/>
            <a:t>Data Post-processing</a:t>
          </a:r>
        </a:p>
      </dgm:t>
    </dgm:pt>
    <dgm:pt modelId="{483EFBBA-8A9F-4C45-81EC-F903B92CB175}" type="parTrans" cxnId="{A5F8E0A3-AEFD-4776-80F8-3F946E4DD7CF}">
      <dgm:prSet/>
      <dgm:spPr/>
      <dgm:t>
        <a:bodyPr/>
        <a:lstStyle/>
        <a:p>
          <a:endParaRPr lang="en-GB"/>
        </a:p>
      </dgm:t>
    </dgm:pt>
    <dgm:pt modelId="{86AE0AD1-A0E2-4656-9017-C21C307CBC53}" type="sibTrans" cxnId="{A5F8E0A3-AEFD-4776-80F8-3F946E4DD7CF}">
      <dgm:prSet/>
      <dgm:spPr/>
      <dgm:t>
        <a:bodyPr/>
        <a:lstStyle/>
        <a:p>
          <a:endParaRPr lang="en-GB"/>
        </a:p>
      </dgm:t>
    </dgm:pt>
    <dgm:pt modelId="{9438B283-35C5-43F1-B8F5-A09D1EF144EA}">
      <dgm:prSet phldrT="[Text]"/>
      <dgm:spPr/>
      <dgm:t>
        <a:bodyPr/>
        <a:lstStyle/>
        <a:p>
          <a:r>
            <a:rPr lang="en-GB" b="0" i="0" dirty="0"/>
            <a:t>Apply data exploration again in order to review the cleansed data</a:t>
          </a:r>
          <a:endParaRPr lang="en-GB" dirty="0"/>
        </a:p>
      </dgm:t>
    </dgm:pt>
    <dgm:pt modelId="{C551C0E9-ECDD-4CA1-B7F3-0FD513B0FCA5}" type="parTrans" cxnId="{AFCD63D5-CB57-46F9-AAE3-4400D6C22353}">
      <dgm:prSet/>
      <dgm:spPr/>
      <dgm:t>
        <a:bodyPr/>
        <a:lstStyle/>
        <a:p>
          <a:endParaRPr lang="en-GB"/>
        </a:p>
      </dgm:t>
    </dgm:pt>
    <dgm:pt modelId="{E7C54E61-E434-4FC7-8488-4E1832407D8B}" type="sibTrans" cxnId="{AFCD63D5-CB57-46F9-AAE3-4400D6C22353}">
      <dgm:prSet/>
      <dgm:spPr/>
      <dgm:t>
        <a:bodyPr/>
        <a:lstStyle/>
        <a:p>
          <a:endParaRPr lang="en-GB"/>
        </a:p>
      </dgm:t>
    </dgm:pt>
    <dgm:pt modelId="{EC505CE1-32C5-4CFE-A359-8E95B2117F56}">
      <dgm:prSet phldrT="[Text]"/>
      <dgm:spPr/>
      <dgm:t>
        <a:bodyPr/>
        <a:lstStyle/>
        <a:p>
          <a:r>
            <a:rPr lang="en-GB" dirty="0"/>
            <a:t>Identify unsupported data types ; drive.</a:t>
          </a:r>
        </a:p>
      </dgm:t>
    </dgm:pt>
    <dgm:pt modelId="{47E65F8A-66B0-4B70-A4EB-317D240B008F}" type="parTrans" cxnId="{629DA3E3-E060-4E26-9E9B-4C2C3F6525C1}">
      <dgm:prSet/>
      <dgm:spPr/>
      <dgm:t>
        <a:bodyPr/>
        <a:lstStyle/>
        <a:p>
          <a:endParaRPr lang="en-GB"/>
        </a:p>
      </dgm:t>
    </dgm:pt>
    <dgm:pt modelId="{22190282-3E0D-44B7-A904-015E770AC827}" type="sibTrans" cxnId="{629DA3E3-E060-4E26-9E9B-4C2C3F6525C1}">
      <dgm:prSet/>
      <dgm:spPr/>
      <dgm:t>
        <a:bodyPr/>
        <a:lstStyle/>
        <a:p>
          <a:endParaRPr lang="en-GB"/>
        </a:p>
      </dgm:t>
    </dgm:pt>
    <dgm:pt modelId="{AA8F4BE3-E63E-4A24-A803-A35AD3591C2B}">
      <dgm:prSet phldrT="[Text]"/>
      <dgm:spPr/>
      <dgm:t>
        <a:bodyPr/>
        <a:lstStyle/>
        <a:p>
          <a:r>
            <a:rPr lang="en-GB" b="0" i="0" dirty="0"/>
            <a:t>Fill missing values with appropriate values</a:t>
          </a:r>
          <a:endParaRPr lang="en-GB" dirty="0"/>
        </a:p>
      </dgm:t>
    </dgm:pt>
    <dgm:pt modelId="{76ED6B9F-CE6D-4EB9-B501-5F7FFA6FFFBB}" type="parTrans" cxnId="{1969D6C4-061A-4688-B25C-81EDA65D0A42}">
      <dgm:prSet/>
      <dgm:spPr/>
      <dgm:t>
        <a:bodyPr/>
        <a:lstStyle/>
        <a:p>
          <a:endParaRPr lang="en-GB"/>
        </a:p>
      </dgm:t>
    </dgm:pt>
    <dgm:pt modelId="{67080367-A22E-4805-8830-26EB6F9ABD88}" type="sibTrans" cxnId="{1969D6C4-061A-4688-B25C-81EDA65D0A42}">
      <dgm:prSet/>
      <dgm:spPr/>
      <dgm:t>
        <a:bodyPr/>
        <a:lstStyle/>
        <a:p>
          <a:endParaRPr lang="en-GB"/>
        </a:p>
      </dgm:t>
    </dgm:pt>
    <dgm:pt modelId="{55340510-36D4-4904-8EB6-213C3AB1F6F5}" type="pres">
      <dgm:prSet presAssocID="{68754305-395F-4AFF-9ECD-3F7F425C8322}" presName="Name0" presStyleCnt="0">
        <dgm:presLayoutVars>
          <dgm:dir/>
          <dgm:animLvl val="lvl"/>
          <dgm:resizeHandles val="exact"/>
        </dgm:presLayoutVars>
      </dgm:prSet>
      <dgm:spPr/>
    </dgm:pt>
    <dgm:pt modelId="{EEB819B2-507D-40F5-8170-AB93216F040C}" type="pres">
      <dgm:prSet presAssocID="{68754305-395F-4AFF-9ECD-3F7F425C8322}" presName="tSp" presStyleCnt="0"/>
      <dgm:spPr/>
    </dgm:pt>
    <dgm:pt modelId="{D5D617CD-B959-48F2-BFA8-5F19DD20699C}" type="pres">
      <dgm:prSet presAssocID="{68754305-395F-4AFF-9ECD-3F7F425C8322}" presName="bSp" presStyleCnt="0"/>
      <dgm:spPr/>
    </dgm:pt>
    <dgm:pt modelId="{443BC7DF-1155-4711-8836-B5D4317A78B6}" type="pres">
      <dgm:prSet presAssocID="{68754305-395F-4AFF-9ECD-3F7F425C8322}" presName="process" presStyleCnt="0"/>
      <dgm:spPr/>
    </dgm:pt>
    <dgm:pt modelId="{FBAC189F-3AEA-410F-BAF6-13A09702C655}" type="pres">
      <dgm:prSet presAssocID="{B984E1CF-1761-47BF-AC82-4E7DAAF31468}" presName="composite1" presStyleCnt="0"/>
      <dgm:spPr/>
    </dgm:pt>
    <dgm:pt modelId="{EE606538-51D0-424B-BB71-31306217DA47}" type="pres">
      <dgm:prSet presAssocID="{B984E1CF-1761-47BF-AC82-4E7DAAF31468}" presName="dummyNode1" presStyleLbl="node1" presStyleIdx="0" presStyleCnt="3"/>
      <dgm:spPr/>
    </dgm:pt>
    <dgm:pt modelId="{9BB6891B-6F42-44B5-9ED7-C952D05F4294}" type="pres">
      <dgm:prSet presAssocID="{B984E1CF-1761-47BF-AC82-4E7DAAF31468}" presName="childNode1" presStyleLbl="bgAcc1" presStyleIdx="0" presStyleCnt="3">
        <dgm:presLayoutVars>
          <dgm:bulletEnabled val="1"/>
        </dgm:presLayoutVars>
      </dgm:prSet>
      <dgm:spPr/>
    </dgm:pt>
    <dgm:pt modelId="{484E0C01-B81B-429C-9EF1-9AA819FA503E}" type="pres">
      <dgm:prSet presAssocID="{B984E1CF-1761-47BF-AC82-4E7DAAF31468}" presName="childNode1tx" presStyleLbl="bgAcc1" presStyleIdx="0" presStyleCnt="3">
        <dgm:presLayoutVars>
          <dgm:bulletEnabled val="1"/>
        </dgm:presLayoutVars>
      </dgm:prSet>
      <dgm:spPr/>
    </dgm:pt>
    <dgm:pt modelId="{0E9CAE20-62DF-4C86-B7CF-A81A05F9C9BB}" type="pres">
      <dgm:prSet presAssocID="{B984E1CF-1761-47BF-AC82-4E7DAAF3146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C1FB262-F37B-4E7C-B1F5-CF2554F0202C}" type="pres">
      <dgm:prSet presAssocID="{B984E1CF-1761-47BF-AC82-4E7DAAF31468}" presName="connSite1" presStyleCnt="0"/>
      <dgm:spPr/>
    </dgm:pt>
    <dgm:pt modelId="{22B7945E-ADFE-4AB0-A4C8-04813C44C62C}" type="pres">
      <dgm:prSet presAssocID="{9E67CF58-6C2D-42E3-8FA2-FE0C975DD55D}" presName="Name9" presStyleLbl="sibTrans2D1" presStyleIdx="0" presStyleCnt="2"/>
      <dgm:spPr/>
    </dgm:pt>
    <dgm:pt modelId="{36799D38-E458-4E73-8485-5A6B87C7D4A6}" type="pres">
      <dgm:prSet presAssocID="{EDC46DA8-ABCF-47C1-A0A9-EE76EF1A71BB}" presName="composite2" presStyleCnt="0"/>
      <dgm:spPr/>
    </dgm:pt>
    <dgm:pt modelId="{E88DE919-2FE8-4484-82DE-5F5FCC6D4B83}" type="pres">
      <dgm:prSet presAssocID="{EDC46DA8-ABCF-47C1-A0A9-EE76EF1A71BB}" presName="dummyNode2" presStyleLbl="node1" presStyleIdx="0" presStyleCnt="3"/>
      <dgm:spPr/>
    </dgm:pt>
    <dgm:pt modelId="{EE2DB955-F1B1-4A67-8B17-922107B8B60E}" type="pres">
      <dgm:prSet presAssocID="{EDC46DA8-ABCF-47C1-A0A9-EE76EF1A71BB}" presName="childNode2" presStyleLbl="bgAcc1" presStyleIdx="1" presStyleCnt="3">
        <dgm:presLayoutVars>
          <dgm:bulletEnabled val="1"/>
        </dgm:presLayoutVars>
      </dgm:prSet>
      <dgm:spPr/>
    </dgm:pt>
    <dgm:pt modelId="{A79B2548-AB82-4CDF-8D23-6F30A3C93FC1}" type="pres">
      <dgm:prSet presAssocID="{EDC46DA8-ABCF-47C1-A0A9-EE76EF1A71BB}" presName="childNode2tx" presStyleLbl="bgAcc1" presStyleIdx="1" presStyleCnt="3">
        <dgm:presLayoutVars>
          <dgm:bulletEnabled val="1"/>
        </dgm:presLayoutVars>
      </dgm:prSet>
      <dgm:spPr/>
    </dgm:pt>
    <dgm:pt modelId="{4E394D80-2AA2-46A2-9DD9-E7F6795C8557}" type="pres">
      <dgm:prSet presAssocID="{EDC46DA8-ABCF-47C1-A0A9-EE76EF1A71B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CD88AEC-0DC2-4E09-9C03-C3F932146BF1}" type="pres">
      <dgm:prSet presAssocID="{EDC46DA8-ABCF-47C1-A0A9-EE76EF1A71BB}" presName="connSite2" presStyleCnt="0"/>
      <dgm:spPr/>
    </dgm:pt>
    <dgm:pt modelId="{1B18297F-FA47-4A0D-93CB-BFF329570442}" type="pres">
      <dgm:prSet presAssocID="{9519F637-6823-484C-B031-63EFBA23C9A6}" presName="Name18" presStyleLbl="sibTrans2D1" presStyleIdx="1" presStyleCnt="2"/>
      <dgm:spPr/>
    </dgm:pt>
    <dgm:pt modelId="{7305A2D4-1B52-4939-BA4F-706381BC8799}" type="pres">
      <dgm:prSet presAssocID="{3EF0587F-9E7A-41C2-9FDF-A0FCBDA20366}" presName="composite1" presStyleCnt="0"/>
      <dgm:spPr/>
    </dgm:pt>
    <dgm:pt modelId="{B0C731EB-053A-4750-9E0D-F164F4B90AFC}" type="pres">
      <dgm:prSet presAssocID="{3EF0587F-9E7A-41C2-9FDF-A0FCBDA20366}" presName="dummyNode1" presStyleLbl="node1" presStyleIdx="1" presStyleCnt="3"/>
      <dgm:spPr/>
    </dgm:pt>
    <dgm:pt modelId="{5FE6E58B-F544-44CB-AC15-AD836BBEA5FB}" type="pres">
      <dgm:prSet presAssocID="{3EF0587F-9E7A-41C2-9FDF-A0FCBDA20366}" presName="childNode1" presStyleLbl="bgAcc1" presStyleIdx="2" presStyleCnt="3">
        <dgm:presLayoutVars>
          <dgm:bulletEnabled val="1"/>
        </dgm:presLayoutVars>
      </dgm:prSet>
      <dgm:spPr/>
    </dgm:pt>
    <dgm:pt modelId="{C798F3D2-7877-431E-88C5-E8A39F30CF97}" type="pres">
      <dgm:prSet presAssocID="{3EF0587F-9E7A-41C2-9FDF-A0FCBDA20366}" presName="childNode1tx" presStyleLbl="bgAcc1" presStyleIdx="2" presStyleCnt="3">
        <dgm:presLayoutVars>
          <dgm:bulletEnabled val="1"/>
        </dgm:presLayoutVars>
      </dgm:prSet>
      <dgm:spPr/>
    </dgm:pt>
    <dgm:pt modelId="{8AD3ED67-95E4-481D-AF53-2309060A6D6B}" type="pres">
      <dgm:prSet presAssocID="{3EF0587F-9E7A-41C2-9FDF-A0FCBDA20366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DA0980D5-4440-4124-9FD3-219CACCE8689}" type="pres">
      <dgm:prSet presAssocID="{3EF0587F-9E7A-41C2-9FDF-A0FCBDA20366}" presName="connSite1" presStyleCnt="0"/>
      <dgm:spPr/>
    </dgm:pt>
  </dgm:ptLst>
  <dgm:cxnLst>
    <dgm:cxn modelId="{DFB37C01-5B3B-44EA-9999-4AE4C31B5DAF}" type="presOf" srcId="{51CE8414-B8BD-40E8-B6E7-39EDFE4D413B}" destId="{484E0C01-B81B-429C-9EF1-9AA819FA503E}" srcOrd="1" destOrd="1" presId="urn:microsoft.com/office/officeart/2005/8/layout/hProcess4"/>
    <dgm:cxn modelId="{75F83205-9F69-466E-A5BE-28045D8AE123}" type="presOf" srcId="{0C1AD9FD-00B0-43ED-A814-30B889E10970}" destId="{EE2DB955-F1B1-4A67-8B17-922107B8B60E}" srcOrd="0" destOrd="0" presId="urn:microsoft.com/office/officeart/2005/8/layout/hProcess4"/>
    <dgm:cxn modelId="{340E8815-3001-4088-BE63-92A35D6512BC}" type="presOf" srcId="{AA8F4BE3-E63E-4A24-A803-A35AD3591C2B}" destId="{A79B2548-AB82-4CDF-8D23-6F30A3C93FC1}" srcOrd="1" destOrd="2" presId="urn:microsoft.com/office/officeart/2005/8/layout/hProcess4"/>
    <dgm:cxn modelId="{50306217-7F2B-4702-88A0-E7CB11E63D5F}" type="presOf" srcId="{51CE8414-B8BD-40E8-B6E7-39EDFE4D413B}" destId="{9BB6891B-6F42-44B5-9ED7-C952D05F4294}" srcOrd="0" destOrd="1" presId="urn:microsoft.com/office/officeart/2005/8/layout/hProcess4"/>
    <dgm:cxn modelId="{BB03DE1D-1E80-4971-BEF1-58BD12C59030}" type="presOf" srcId="{9519F637-6823-484C-B031-63EFBA23C9A6}" destId="{1B18297F-FA47-4A0D-93CB-BFF329570442}" srcOrd="0" destOrd="0" presId="urn:microsoft.com/office/officeart/2005/8/layout/hProcess4"/>
    <dgm:cxn modelId="{BD9EDF1D-47BB-4F1C-A529-0A5FAD6D160D}" srcId="{B984E1CF-1761-47BF-AC82-4E7DAAF31468}" destId="{51CE8414-B8BD-40E8-B6E7-39EDFE4D413B}" srcOrd="1" destOrd="0" parTransId="{C5343BCE-D202-4D01-970F-432A9CC8197A}" sibTransId="{B05C5B5A-1024-43CA-9CDC-FC0C791BCC24}"/>
    <dgm:cxn modelId="{4AE9013F-4BB7-4A8F-9BC6-EC3841F0769A}" srcId="{B984E1CF-1761-47BF-AC82-4E7DAAF31468}" destId="{AC669F60-2380-42C8-B07A-6D6F41ACA38A}" srcOrd="0" destOrd="0" parTransId="{5030C97A-ED5F-41FF-92F0-6F181754C6D1}" sibTransId="{A5D02C98-5C3E-4C6E-A25E-54F2FA72F3BB}"/>
    <dgm:cxn modelId="{4A5B5D5E-AD13-4F1C-B884-D7CFD780A749}" srcId="{EDC46DA8-ABCF-47C1-A0A9-EE76EF1A71BB}" destId="{943030E8-510B-4195-A936-7272B6CCB8AF}" srcOrd="1" destOrd="0" parTransId="{8ED0AB7D-A246-4666-9999-77718F114975}" sibTransId="{4B0B43EE-9E9B-418D-BE33-246CF95A694F}"/>
    <dgm:cxn modelId="{C88D4C41-0971-4492-8753-F5A0FDD938E4}" srcId="{68754305-395F-4AFF-9ECD-3F7F425C8322}" destId="{B984E1CF-1761-47BF-AC82-4E7DAAF31468}" srcOrd="0" destOrd="0" parTransId="{92C9EBD0-E044-443E-9776-F7686EABF6F0}" sibTransId="{9E67CF58-6C2D-42E3-8FA2-FE0C975DD55D}"/>
    <dgm:cxn modelId="{4290A961-D35B-435E-9E17-8C7D2F5CA42F}" type="presOf" srcId="{943030E8-510B-4195-A936-7272B6CCB8AF}" destId="{A79B2548-AB82-4CDF-8D23-6F30A3C93FC1}" srcOrd="1" destOrd="1" presId="urn:microsoft.com/office/officeart/2005/8/layout/hProcess4"/>
    <dgm:cxn modelId="{348DF645-E41D-4DCD-BF11-19C2247A0047}" type="presOf" srcId="{9E67CF58-6C2D-42E3-8FA2-FE0C975DD55D}" destId="{22B7945E-ADFE-4AB0-A4C8-04813C44C62C}" srcOrd="0" destOrd="0" presId="urn:microsoft.com/office/officeart/2005/8/layout/hProcess4"/>
    <dgm:cxn modelId="{D4692766-7335-4AFF-ACB1-828126BE50E3}" type="presOf" srcId="{AC669F60-2380-42C8-B07A-6D6F41ACA38A}" destId="{484E0C01-B81B-429C-9EF1-9AA819FA503E}" srcOrd="1" destOrd="0" presId="urn:microsoft.com/office/officeart/2005/8/layout/hProcess4"/>
    <dgm:cxn modelId="{12E97E55-22CF-4D96-9F69-81B475B93208}" type="presOf" srcId="{0C1AD9FD-00B0-43ED-A814-30B889E10970}" destId="{A79B2548-AB82-4CDF-8D23-6F30A3C93FC1}" srcOrd="1" destOrd="0" presId="urn:microsoft.com/office/officeart/2005/8/layout/hProcess4"/>
    <dgm:cxn modelId="{BAD3FC55-9476-4B7E-9826-47A5B4ADD074}" type="presOf" srcId="{EC505CE1-32C5-4CFE-A359-8E95B2117F56}" destId="{484E0C01-B81B-429C-9EF1-9AA819FA503E}" srcOrd="1" destOrd="2" presId="urn:microsoft.com/office/officeart/2005/8/layout/hProcess4"/>
    <dgm:cxn modelId="{94BACD8F-506D-4B91-B327-0552BE187660}" type="presOf" srcId="{AA8F4BE3-E63E-4A24-A803-A35AD3591C2B}" destId="{EE2DB955-F1B1-4A67-8B17-922107B8B60E}" srcOrd="0" destOrd="2" presId="urn:microsoft.com/office/officeart/2005/8/layout/hProcess4"/>
    <dgm:cxn modelId="{B02A9A92-F597-448B-ABEB-614D2306256D}" type="presOf" srcId="{9438B283-35C5-43F1-B8F5-A09D1EF144EA}" destId="{C798F3D2-7877-431E-88C5-E8A39F30CF97}" srcOrd="1" destOrd="0" presId="urn:microsoft.com/office/officeart/2005/8/layout/hProcess4"/>
    <dgm:cxn modelId="{2C6E7198-E44D-4F4E-A7EC-1A20F868944D}" type="presOf" srcId="{AC669F60-2380-42C8-B07A-6D6F41ACA38A}" destId="{9BB6891B-6F42-44B5-9ED7-C952D05F4294}" srcOrd="0" destOrd="0" presId="urn:microsoft.com/office/officeart/2005/8/layout/hProcess4"/>
    <dgm:cxn modelId="{2652E2A0-6205-41A5-9921-B00694F1B14A}" type="presOf" srcId="{943030E8-510B-4195-A936-7272B6CCB8AF}" destId="{EE2DB955-F1B1-4A67-8B17-922107B8B60E}" srcOrd="0" destOrd="1" presId="urn:microsoft.com/office/officeart/2005/8/layout/hProcess4"/>
    <dgm:cxn modelId="{A5F8E0A3-AEFD-4776-80F8-3F946E4DD7CF}" srcId="{68754305-395F-4AFF-9ECD-3F7F425C8322}" destId="{3EF0587F-9E7A-41C2-9FDF-A0FCBDA20366}" srcOrd="2" destOrd="0" parTransId="{483EFBBA-8A9F-4C45-81EC-F903B92CB175}" sibTransId="{86AE0AD1-A0E2-4656-9017-C21C307CBC53}"/>
    <dgm:cxn modelId="{889BE8B9-5494-44F5-8CD1-D567D8B0D0D1}" type="presOf" srcId="{EC505CE1-32C5-4CFE-A359-8E95B2117F56}" destId="{9BB6891B-6F42-44B5-9ED7-C952D05F4294}" srcOrd="0" destOrd="2" presId="urn:microsoft.com/office/officeart/2005/8/layout/hProcess4"/>
    <dgm:cxn modelId="{1969D6C4-061A-4688-B25C-81EDA65D0A42}" srcId="{EDC46DA8-ABCF-47C1-A0A9-EE76EF1A71BB}" destId="{AA8F4BE3-E63E-4A24-A803-A35AD3591C2B}" srcOrd="2" destOrd="0" parTransId="{76ED6B9F-CE6D-4EB9-B501-5F7FFA6FFFBB}" sibTransId="{67080367-A22E-4805-8830-26EB6F9ABD88}"/>
    <dgm:cxn modelId="{D6D190C6-B9D3-4FED-BBC5-AC42C7FC9A8F}" type="presOf" srcId="{9438B283-35C5-43F1-B8F5-A09D1EF144EA}" destId="{5FE6E58B-F544-44CB-AC15-AD836BBEA5FB}" srcOrd="0" destOrd="0" presId="urn:microsoft.com/office/officeart/2005/8/layout/hProcess4"/>
    <dgm:cxn modelId="{9EAC25C9-49D2-45E4-8D06-DB3621A1E451}" srcId="{EDC46DA8-ABCF-47C1-A0A9-EE76EF1A71BB}" destId="{0C1AD9FD-00B0-43ED-A814-30B889E10970}" srcOrd="0" destOrd="0" parTransId="{2735E098-9CB2-4E63-84DC-DBFE3C7F94E3}" sibTransId="{5818CEDD-BE42-4E90-ABEE-0AB59677BA87}"/>
    <dgm:cxn modelId="{68ADE6D1-E787-43AA-9BDF-DD76FCDF1D7D}" type="presOf" srcId="{3EF0587F-9E7A-41C2-9FDF-A0FCBDA20366}" destId="{8AD3ED67-95E4-481D-AF53-2309060A6D6B}" srcOrd="0" destOrd="0" presId="urn:microsoft.com/office/officeart/2005/8/layout/hProcess4"/>
    <dgm:cxn modelId="{AFCD63D5-CB57-46F9-AAE3-4400D6C22353}" srcId="{3EF0587F-9E7A-41C2-9FDF-A0FCBDA20366}" destId="{9438B283-35C5-43F1-B8F5-A09D1EF144EA}" srcOrd="0" destOrd="0" parTransId="{C551C0E9-ECDD-4CA1-B7F3-0FD513B0FCA5}" sibTransId="{E7C54E61-E434-4FC7-8488-4E1832407D8B}"/>
    <dgm:cxn modelId="{31ABD3DE-B9F5-4250-AE4F-4D12F0E7FD90}" type="presOf" srcId="{EDC46DA8-ABCF-47C1-A0A9-EE76EF1A71BB}" destId="{4E394D80-2AA2-46A2-9DD9-E7F6795C8557}" srcOrd="0" destOrd="0" presId="urn:microsoft.com/office/officeart/2005/8/layout/hProcess4"/>
    <dgm:cxn modelId="{629DA3E3-E060-4E26-9E9B-4C2C3F6525C1}" srcId="{B984E1CF-1761-47BF-AC82-4E7DAAF31468}" destId="{EC505CE1-32C5-4CFE-A359-8E95B2117F56}" srcOrd="2" destOrd="0" parTransId="{47E65F8A-66B0-4B70-A4EB-317D240B008F}" sibTransId="{22190282-3E0D-44B7-A904-015E770AC827}"/>
    <dgm:cxn modelId="{CE7A22EC-123F-41DB-936C-7B803438F293}" srcId="{68754305-395F-4AFF-9ECD-3F7F425C8322}" destId="{EDC46DA8-ABCF-47C1-A0A9-EE76EF1A71BB}" srcOrd="1" destOrd="0" parTransId="{D66B7130-1508-41B0-868C-9484F3E03CB0}" sibTransId="{9519F637-6823-484C-B031-63EFBA23C9A6}"/>
    <dgm:cxn modelId="{AEDAC5F1-2DDA-402C-B716-869D40BC4044}" type="presOf" srcId="{B984E1CF-1761-47BF-AC82-4E7DAAF31468}" destId="{0E9CAE20-62DF-4C86-B7CF-A81A05F9C9BB}" srcOrd="0" destOrd="0" presId="urn:microsoft.com/office/officeart/2005/8/layout/hProcess4"/>
    <dgm:cxn modelId="{C77405F8-1936-479C-89F3-1FC7EC891E8C}" type="presOf" srcId="{68754305-395F-4AFF-9ECD-3F7F425C8322}" destId="{55340510-36D4-4904-8EB6-213C3AB1F6F5}" srcOrd="0" destOrd="0" presId="urn:microsoft.com/office/officeart/2005/8/layout/hProcess4"/>
    <dgm:cxn modelId="{9CD902B9-6864-4FE3-8B97-E0A66699E393}" type="presParOf" srcId="{55340510-36D4-4904-8EB6-213C3AB1F6F5}" destId="{EEB819B2-507D-40F5-8170-AB93216F040C}" srcOrd="0" destOrd="0" presId="urn:microsoft.com/office/officeart/2005/8/layout/hProcess4"/>
    <dgm:cxn modelId="{91AA415B-BF30-43B1-B7B6-6D6EA8A31AB5}" type="presParOf" srcId="{55340510-36D4-4904-8EB6-213C3AB1F6F5}" destId="{D5D617CD-B959-48F2-BFA8-5F19DD20699C}" srcOrd="1" destOrd="0" presId="urn:microsoft.com/office/officeart/2005/8/layout/hProcess4"/>
    <dgm:cxn modelId="{58EA8590-1D9C-48BA-AB21-88A53C0E2DB1}" type="presParOf" srcId="{55340510-36D4-4904-8EB6-213C3AB1F6F5}" destId="{443BC7DF-1155-4711-8836-B5D4317A78B6}" srcOrd="2" destOrd="0" presId="urn:microsoft.com/office/officeart/2005/8/layout/hProcess4"/>
    <dgm:cxn modelId="{44B3C5D5-6B8C-442D-AF1D-1DD971780CC1}" type="presParOf" srcId="{443BC7DF-1155-4711-8836-B5D4317A78B6}" destId="{FBAC189F-3AEA-410F-BAF6-13A09702C655}" srcOrd="0" destOrd="0" presId="urn:microsoft.com/office/officeart/2005/8/layout/hProcess4"/>
    <dgm:cxn modelId="{E915978F-5B06-47E3-9688-76170C79701E}" type="presParOf" srcId="{FBAC189F-3AEA-410F-BAF6-13A09702C655}" destId="{EE606538-51D0-424B-BB71-31306217DA47}" srcOrd="0" destOrd="0" presId="urn:microsoft.com/office/officeart/2005/8/layout/hProcess4"/>
    <dgm:cxn modelId="{B5CD136E-7461-4E70-BB88-D0C3DADF23BE}" type="presParOf" srcId="{FBAC189F-3AEA-410F-BAF6-13A09702C655}" destId="{9BB6891B-6F42-44B5-9ED7-C952D05F4294}" srcOrd="1" destOrd="0" presId="urn:microsoft.com/office/officeart/2005/8/layout/hProcess4"/>
    <dgm:cxn modelId="{F8638969-81CF-41B6-AEBE-47F1A10ED888}" type="presParOf" srcId="{FBAC189F-3AEA-410F-BAF6-13A09702C655}" destId="{484E0C01-B81B-429C-9EF1-9AA819FA503E}" srcOrd="2" destOrd="0" presId="urn:microsoft.com/office/officeart/2005/8/layout/hProcess4"/>
    <dgm:cxn modelId="{AE3D466C-FE62-4196-B37D-B0091CC19803}" type="presParOf" srcId="{FBAC189F-3AEA-410F-BAF6-13A09702C655}" destId="{0E9CAE20-62DF-4C86-B7CF-A81A05F9C9BB}" srcOrd="3" destOrd="0" presId="urn:microsoft.com/office/officeart/2005/8/layout/hProcess4"/>
    <dgm:cxn modelId="{9AEC66AC-429E-47EF-9407-A0F25A6CE294}" type="presParOf" srcId="{FBAC189F-3AEA-410F-BAF6-13A09702C655}" destId="{DC1FB262-F37B-4E7C-B1F5-CF2554F0202C}" srcOrd="4" destOrd="0" presId="urn:microsoft.com/office/officeart/2005/8/layout/hProcess4"/>
    <dgm:cxn modelId="{1EC17A9D-BF1D-4C74-804A-71CA1181A231}" type="presParOf" srcId="{443BC7DF-1155-4711-8836-B5D4317A78B6}" destId="{22B7945E-ADFE-4AB0-A4C8-04813C44C62C}" srcOrd="1" destOrd="0" presId="urn:microsoft.com/office/officeart/2005/8/layout/hProcess4"/>
    <dgm:cxn modelId="{EA37A108-9E5D-43CE-AEAB-DEBBE0D64A4F}" type="presParOf" srcId="{443BC7DF-1155-4711-8836-B5D4317A78B6}" destId="{36799D38-E458-4E73-8485-5A6B87C7D4A6}" srcOrd="2" destOrd="0" presId="urn:microsoft.com/office/officeart/2005/8/layout/hProcess4"/>
    <dgm:cxn modelId="{560190C9-4DE2-408A-996E-3F9D5BEDE811}" type="presParOf" srcId="{36799D38-E458-4E73-8485-5A6B87C7D4A6}" destId="{E88DE919-2FE8-4484-82DE-5F5FCC6D4B83}" srcOrd="0" destOrd="0" presId="urn:microsoft.com/office/officeart/2005/8/layout/hProcess4"/>
    <dgm:cxn modelId="{413F1806-3FFC-402A-9EBD-A48427063A24}" type="presParOf" srcId="{36799D38-E458-4E73-8485-5A6B87C7D4A6}" destId="{EE2DB955-F1B1-4A67-8B17-922107B8B60E}" srcOrd="1" destOrd="0" presId="urn:microsoft.com/office/officeart/2005/8/layout/hProcess4"/>
    <dgm:cxn modelId="{4C0DDA63-1CF5-4E34-9A9D-5D7FEA02835F}" type="presParOf" srcId="{36799D38-E458-4E73-8485-5A6B87C7D4A6}" destId="{A79B2548-AB82-4CDF-8D23-6F30A3C93FC1}" srcOrd="2" destOrd="0" presId="urn:microsoft.com/office/officeart/2005/8/layout/hProcess4"/>
    <dgm:cxn modelId="{9F83A2EE-5DE5-4130-A91C-FBC1A892FFCB}" type="presParOf" srcId="{36799D38-E458-4E73-8485-5A6B87C7D4A6}" destId="{4E394D80-2AA2-46A2-9DD9-E7F6795C8557}" srcOrd="3" destOrd="0" presId="urn:microsoft.com/office/officeart/2005/8/layout/hProcess4"/>
    <dgm:cxn modelId="{73924C87-F2FC-4E8E-92E4-C57BE085162B}" type="presParOf" srcId="{36799D38-E458-4E73-8485-5A6B87C7D4A6}" destId="{6CD88AEC-0DC2-4E09-9C03-C3F932146BF1}" srcOrd="4" destOrd="0" presId="urn:microsoft.com/office/officeart/2005/8/layout/hProcess4"/>
    <dgm:cxn modelId="{58F49BDA-9AE6-47AA-BF0A-3156AFA3DBE5}" type="presParOf" srcId="{443BC7DF-1155-4711-8836-B5D4317A78B6}" destId="{1B18297F-FA47-4A0D-93CB-BFF329570442}" srcOrd="3" destOrd="0" presId="urn:microsoft.com/office/officeart/2005/8/layout/hProcess4"/>
    <dgm:cxn modelId="{8A65070F-BF1D-46ED-8AF9-3D4C4A4A6916}" type="presParOf" srcId="{443BC7DF-1155-4711-8836-B5D4317A78B6}" destId="{7305A2D4-1B52-4939-BA4F-706381BC8799}" srcOrd="4" destOrd="0" presId="urn:microsoft.com/office/officeart/2005/8/layout/hProcess4"/>
    <dgm:cxn modelId="{357E2500-F23C-4CA5-9862-53E436E65A4C}" type="presParOf" srcId="{7305A2D4-1B52-4939-BA4F-706381BC8799}" destId="{B0C731EB-053A-4750-9E0D-F164F4B90AFC}" srcOrd="0" destOrd="0" presId="urn:microsoft.com/office/officeart/2005/8/layout/hProcess4"/>
    <dgm:cxn modelId="{5AC74144-673A-4360-B45B-75F9CF362C7B}" type="presParOf" srcId="{7305A2D4-1B52-4939-BA4F-706381BC8799}" destId="{5FE6E58B-F544-44CB-AC15-AD836BBEA5FB}" srcOrd="1" destOrd="0" presId="urn:microsoft.com/office/officeart/2005/8/layout/hProcess4"/>
    <dgm:cxn modelId="{F2D14387-1BB6-4C2A-BB2A-8FB6D28EE6F1}" type="presParOf" srcId="{7305A2D4-1B52-4939-BA4F-706381BC8799}" destId="{C798F3D2-7877-431E-88C5-E8A39F30CF97}" srcOrd="2" destOrd="0" presId="urn:microsoft.com/office/officeart/2005/8/layout/hProcess4"/>
    <dgm:cxn modelId="{D019AEA9-D1F1-4034-93A2-C49BA21407B2}" type="presParOf" srcId="{7305A2D4-1B52-4939-BA4F-706381BC8799}" destId="{8AD3ED67-95E4-481D-AF53-2309060A6D6B}" srcOrd="3" destOrd="0" presId="urn:microsoft.com/office/officeart/2005/8/layout/hProcess4"/>
    <dgm:cxn modelId="{27682CD2-F3A6-4A5C-98AD-5B09265AE003}" type="presParOf" srcId="{7305A2D4-1B52-4939-BA4F-706381BC8799}" destId="{DA0980D5-4440-4124-9FD3-219CACCE868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6891B-6F42-44B5-9ED7-C952D05F4294}">
      <dsp:nvSpPr>
        <dsp:cNvPr id="0" name=""/>
        <dsp:cNvSpPr/>
      </dsp:nvSpPr>
      <dsp:spPr>
        <a:xfrm>
          <a:off x="3346" y="1278294"/>
          <a:ext cx="2228270" cy="18378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Identify missing values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Investigate feature with most number of missing values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Identify unsupported data types ; drive.</a:t>
          </a:r>
        </a:p>
      </dsp:txBody>
      <dsp:txXfrm>
        <a:off x="45640" y="1320588"/>
        <a:ext cx="2143682" cy="1359442"/>
      </dsp:txXfrm>
    </dsp:sp>
    <dsp:sp modelId="{22B7945E-ADFE-4AB0-A4C8-04813C44C62C}">
      <dsp:nvSpPr>
        <dsp:cNvPr id="0" name=""/>
        <dsp:cNvSpPr/>
      </dsp:nvSpPr>
      <dsp:spPr>
        <a:xfrm>
          <a:off x="1262306" y="1740185"/>
          <a:ext cx="2421663" cy="2421663"/>
        </a:xfrm>
        <a:prstGeom prst="leftCircularArrow">
          <a:avLst>
            <a:gd name="adj1" fmla="val 3008"/>
            <a:gd name="adj2" fmla="val 368893"/>
            <a:gd name="adj3" fmla="val 2144404"/>
            <a:gd name="adj4" fmla="val 9024489"/>
            <a:gd name="adj5" fmla="val 350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CAE20-62DF-4C86-B7CF-A81A05F9C9BB}">
      <dsp:nvSpPr>
        <dsp:cNvPr id="0" name=""/>
        <dsp:cNvSpPr/>
      </dsp:nvSpPr>
      <dsp:spPr>
        <a:xfrm>
          <a:off x="498518" y="2722325"/>
          <a:ext cx="1980685" cy="7876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Pre-profiling</a:t>
          </a:r>
        </a:p>
      </dsp:txBody>
      <dsp:txXfrm>
        <a:off x="521588" y="2745395"/>
        <a:ext cx="1934545" cy="741513"/>
      </dsp:txXfrm>
    </dsp:sp>
    <dsp:sp modelId="{EE2DB955-F1B1-4A67-8B17-922107B8B60E}">
      <dsp:nvSpPr>
        <dsp:cNvPr id="0" name=""/>
        <dsp:cNvSpPr/>
      </dsp:nvSpPr>
      <dsp:spPr>
        <a:xfrm>
          <a:off x="2826071" y="1278294"/>
          <a:ext cx="2228270" cy="18378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4416178"/>
              <a:satOff val="14379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 dirty="0"/>
            <a:t>Drop extreme values  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Drop duplicate values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 dirty="0"/>
            <a:t>Fill missing values with appropriate values</a:t>
          </a:r>
          <a:endParaRPr lang="en-GB" sz="1500" kern="1200" dirty="0"/>
        </a:p>
      </dsp:txBody>
      <dsp:txXfrm>
        <a:off x="2868365" y="1714415"/>
        <a:ext cx="2143682" cy="1359442"/>
      </dsp:txXfrm>
    </dsp:sp>
    <dsp:sp modelId="{1B18297F-FA47-4A0D-93CB-BFF329570442}">
      <dsp:nvSpPr>
        <dsp:cNvPr id="0" name=""/>
        <dsp:cNvSpPr/>
      </dsp:nvSpPr>
      <dsp:spPr>
        <a:xfrm>
          <a:off x="4066462" y="160537"/>
          <a:ext cx="2706386" cy="2706386"/>
        </a:xfrm>
        <a:prstGeom prst="circularArrow">
          <a:avLst>
            <a:gd name="adj1" fmla="val 2692"/>
            <a:gd name="adj2" fmla="val 327647"/>
            <a:gd name="adj3" fmla="val 19496842"/>
            <a:gd name="adj4" fmla="val 12575511"/>
            <a:gd name="adj5" fmla="val 3140"/>
          </a:avLst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94D80-2AA2-46A2-9DD9-E7F6795C8557}">
      <dsp:nvSpPr>
        <dsp:cNvPr id="0" name=""/>
        <dsp:cNvSpPr/>
      </dsp:nvSpPr>
      <dsp:spPr>
        <a:xfrm>
          <a:off x="3321243" y="884468"/>
          <a:ext cx="1980685" cy="787653"/>
        </a:xfrm>
        <a:prstGeom prst="roundRect">
          <a:avLst>
            <a:gd name="adj" fmla="val 10000"/>
          </a:avLst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Pre-processing </a:t>
          </a:r>
        </a:p>
      </dsp:txBody>
      <dsp:txXfrm>
        <a:off x="3344313" y="907538"/>
        <a:ext cx="1934545" cy="741513"/>
      </dsp:txXfrm>
    </dsp:sp>
    <dsp:sp modelId="{5FE6E58B-F544-44CB-AC15-AD836BBEA5FB}">
      <dsp:nvSpPr>
        <dsp:cNvPr id="0" name=""/>
        <dsp:cNvSpPr/>
      </dsp:nvSpPr>
      <dsp:spPr>
        <a:xfrm>
          <a:off x="5648796" y="1278294"/>
          <a:ext cx="2228270" cy="18378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 dirty="0"/>
            <a:t>Apply data exploration again in order to review the cleansed data</a:t>
          </a:r>
          <a:endParaRPr lang="en-GB" sz="1500" kern="1200" dirty="0"/>
        </a:p>
      </dsp:txBody>
      <dsp:txXfrm>
        <a:off x="5691090" y="1320588"/>
        <a:ext cx="2143682" cy="1359442"/>
      </dsp:txXfrm>
    </dsp:sp>
    <dsp:sp modelId="{8AD3ED67-95E4-481D-AF53-2309060A6D6B}">
      <dsp:nvSpPr>
        <dsp:cNvPr id="0" name=""/>
        <dsp:cNvSpPr/>
      </dsp:nvSpPr>
      <dsp:spPr>
        <a:xfrm>
          <a:off x="6143968" y="2722325"/>
          <a:ext cx="1980685" cy="787653"/>
        </a:xfrm>
        <a:prstGeom prst="roundRect">
          <a:avLst>
            <a:gd name="adj" fmla="val 10000"/>
          </a:avLst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Post-processing</a:t>
          </a:r>
        </a:p>
      </dsp:txBody>
      <dsp:txXfrm>
        <a:off x="6167038" y="2745395"/>
        <a:ext cx="1934545" cy="741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hyperlink" Target="https://github.com/insaid2018/Term-1/tree/master/Data/Projects" TargetMode="Externa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Exploratory Data Analysis – used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SHALINEE SUMAN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E8A0AC-F86C-44AC-8633-6592F5060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2"/>
    </mc:Choice>
    <mc:Fallback>
      <p:transition spd="slow" advTm="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</a:t>
            </a:r>
            <a:br>
              <a:rPr lang="en-US" dirty="0"/>
            </a:b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F6DB39-4EAE-4A4E-B726-B810864FE75E}"/>
              </a:ext>
            </a:extLst>
          </p:cNvPr>
          <p:cNvGrpSpPr/>
          <p:nvPr/>
        </p:nvGrpSpPr>
        <p:grpSpPr>
          <a:xfrm>
            <a:off x="709144" y="2545480"/>
            <a:ext cx="2812500" cy="2970000"/>
            <a:chOff x="955235" y="2591700"/>
            <a:chExt cx="2812500" cy="297000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5CF9BB49-FC86-489F-96FE-4A5EC109D8D9}"/>
                </a:ext>
              </a:extLst>
            </p:cNvPr>
            <p:cNvSpPr/>
            <p:nvPr/>
          </p:nvSpPr>
          <p:spPr>
            <a:xfrm>
              <a:off x="1503672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ctangle 5" descr="Pie chart">
              <a:extLst>
                <a:ext uri="{FF2B5EF4-FFF2-40B4-BE49-F238E27FC236}">
                  <a16:creationId xmlns:a16="http://schemas.microsoft.com/office/drawing/2014/main" id="{7C810E3A-694F-4115-A379-9776CEE536C8}"/>
                </a:ext>
              </a:extLst>
            </p:cNvPr>
            <p:cNvSpPr/>
            <p:nvPr/>
          </p:nvSpPr>
          <p:spPr>
            <a:xfrm>
              <a:off x="1869297" y="2957325"/>
              <a:ext cx="984375" cy="98437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701817-0940-4F03-9CAD-4243DFC5FAA3}"/>
                </a:ext>
              </a:extLst>
            </p:cNvPr>
            <p:cNvSpPr/>
            <p:nvPr/>
          </p:nvSpPr>
          <p:spPr>
            <a:xfrm>
              <a:off x="955235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Introduction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DB10A7-4580-4280-8357-16AB8F428634}"/>
              </a:ext>
            </a:extLst>
          </p:cNvPr>
          <p:cNvGrpSpPr/>
          <p:nvPr/>
        </p:nvGrpSpPr>
        <p:grpSpPr>
          <a:xfrm>
            <a:off x="3565999" y="2591700"/>
            <a:ext cx="2812500" cy="2970000"/>
            <a:chOff x="4259923" y="2591700"/>
            <a:chExt cx="2812500" cy="2970000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337FA1D-2618-4BA9-B8EA-D0366BC6B780}"/>
                </a:ext>
              </a:extLst>
            </p:cNvPr>
            <p:cNvSpPr/>
            <p:nvPr/>
          </p:nvSpPr>
          <p:spPr>
            <a:xfrm>
              <a:off x="4808360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D2AB8C-A392-4519-A404-2E3B4D78C3FF}"/>
                </a:ext>
              </a:extLst>
            </p:cNvPr>
            <p:cNvSpPr/>
            <p:nvPr/>
          </p:nvSpPr>
          <p:spPr>
            <a:xfrm>
              <a:off x="4259923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Data</a:t>
              </a:r>
            </a:p>
          </p:txBody>
        </p:sp>
        <p:sp>
          <p:nvSpPr>
            <p:cNvPr id="12" name="Rectangle 11" descr="Lightbulb">
              <a:extLst>
                <a:ext uri="{FF2B5EF4-FFF2-40B4-BE49-F238E27FC236}">
                  <a16:creationId xmlns:a16="http://schemas.microsoft.com/office/drawing/2014/main" id="{A05A53C7-B07D-4764-A22F-79FBF1EAADF9}"/>
                </a:ext>
              </a:extLst>
            </p:cNvPr>
            <p:cNvSpPr/>
            <p:nvPr/>
          </p:nvSpPr>
          <p:spPr>
            <a:xfrm>
              <a:off x="5173988" y="3046105"/>
              <a:ext cx="984375" cy="98437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8A52A7-B2A1-451A-B3AD-C4694E56A70D}"/>
              </a:ext>
            </a:extLst>
          </p:cNvPr>
          <p:cNvGrpSpPr/>
          <p:nvPr/>
        </p:nvGrpSpPr>
        <p:grpSpPr>
          <a:xfrm>
            <a:off x="6652041" y="2591700"/>
            <a:ext cx="2325114" cy="2804623"/>
            <a:chOff x="7564611" y="2591700"/>
            <a:chExt cx="2325114" cy="2804623"/>
          </a:xfrm>
        </p:grpSpPr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765C16A3-4D04-433E-A139-AE23CFE3D50D}"/>
                </a:ext>
              </a:extLst>
            </p:cNvPr>
            <p:cNvSpPr/>
            <p:nvPr/>
          </p:nvSpPr>
          <p:spPr>
            <a:xfrm>
              <a:off x="7863371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942731-2C4E-4A8D-B1EB-7ED57DFC1880}"/>
                </a:ext>
              </a:extLst>
            </p:cNvPr>
            <p:cNvSpPr/>
            <p:nvPr/>
          </p:nvSpPr>
          <p:spPr>
            <a:xfrm>
              <a:off x="7564611" y="4676323"/>
              <a:ext cx="2325114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Exploratory data analysis</a:t>
              </a:r>
            </a:p>
          </p:txBody>
        </p:sp>
        <p:sp>
          <p:nvSpPr>
            <p:cNvPr id="9" name="Rectangle 8" descr="Presentation with bar chart">
              <a:extLst>
                <a:ext uri="{FF2B5EF4-FFF2-40B4-BE49-F238E27FC236}">
                  <a16:creationId xmlns:a16="http://schemas.microsoft.com/office/drawing/2014/main" id="{2F6355DE-C114-4497-BB9E-EA9E7F36A71A}"/>
                </a:ext>
              </a:extLst>
            </p:cNvPr>
            <p:cNvSpPr/>
            <p:nvPr/>
          </p:nvSpPr>
          <p:spPr>
            <a:xfrm>
              <a:off x="8228995" y="2957325"/>
              <a:ext cx="984375" cy="98437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C7A4D6-FDAC-4763-9242-EE787B7FEDDE}"/>
              </a:ext>
            </a:extLst>
          </p:cNvPr>
          <p:cNvGrpSpPr/>
          <p:nvPr/>
        </p:nvGrpSpPr>
        <p:grpSpPr>
          <a:xfrm>
            <a:off x="9379500" y="2591700"/>
            <a:ext cx="2812500" cy="2970000"/>
            <a:chOff x="9822861" y="2591700"/>
            <a:chExt cx="2812500" cy="2970000"/>
          </a:xfrm>
        </p:grpSpPr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0F1EAA4E-A3E2-4B12-88EB-B7EC4CB911F0}"/>
                </a:ext>
              </a:extLst>
            </p:cNvPr>
            <p:cNvSpPr/>
            <p:nvPr/>
          </p:nvSpPr>
          <p:spPr>
            <a:xfrm>
              <a:off x="10371298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3560B8-D37C-47B5-9269-E8A8CF35A829}"/>
                </a:ext>
              </a:extLst>
            </p:cNvPr>
            <p:cNvSpPr/>
            <p:nvPr/>
          </p:nvSpPr>
          <p:spPr>
            <a:xfrm>
              <a:off x="9822861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Conclusion</a:t>
              </a:r>
            </a:p>
          </p:txBody>
        </p:sp>
        <p:sp>
          <p:nvSpPr>
            <p:cNvPr id="23" name="Freeform 5" descr="arrows icon">
              <a:extLst>
                <a:ext uri="{FF2B5EF4-FFF2-40B4-BE49-F238E27FC236}">
                  <a16:creationId xmlns:a16="http://schemas.microsoft.com/office/drawing/2014/main" id="{CE6E8730-7146-4E7E-8464-9BA157EEE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18382" y="3144592"/>
              <a:ext cx="563264" cy="609840"/>
            </a:xfrm>
            <a:custGeom>
              <a:avLst/>
              <a:gdLst>
                <a:gd name="T0" fmla="*/ 424 w 561"/>
                <a:gd name="T1" fmla="*/ 592 h 606"/>
                <a:gd name="T2" fmla="*/ 437 w 561"/>
                <a:gd name="T3" fmla="*/ 501 h 606"/>
                <a:gd name="T4" fmla="*/ 497 w 561"/>
                <a:gd name="T5" fmla="*/ 498 h 606"/>
                <a:gd name="T6" fmla="*/ 291 w 561"/>
                <a:gd name="T7" fmla="*/ 446 h 606"/>
                <a:gd name="T8" fmla="*/ 271 w 561"/>
                <a:gd name="T9" fmla="*/ 428 h 606"/>
                <a:gd name="T10" fmla="*/ 375 w 561"/>
                <a:gd name="T11" fmla="*/ 314 h 606"/>
                <a:gd name="T12" fmla="*/ 526 w 561"/>
                <a:gd name="T13" fmla="*/ 491 h 606"/>
                <a:gd name="T14" fmla="*/ 509 w 561"/>
                <a:gd name="T15" fmla="*/ 524 h 606"/>
                <a:gd name="T16" fmla="*/ 451 w 561"/>
                <a:gd name="T17" fmla="*/ 528 h 606"/>
                <a:gd name="T18" fmla="*/ 437 w 561"/>
                <a:gd name="T19" fmla="*/ 606 h 606"/>
                <a:gd name="T20" fmla="*/ 205 w 561"/>
                <a:gd name="T21" fmla="*/ 587 h 606"/>
                <a:gd name="T22" fmla="*/ 218 w 561"/>
                <a:gd name="T23" fmla="*/ 329 h 606"/>
                <a:gd name="T24" fmla="*/ 278 w 561"/>
                <a:gd name="T25" fmla="*/ 326 h 606"/>
                <a:gd name="T26" fmla="*/ 33 w 561"/>
                <a:gd name="T27" fmla="*/ 326 h 606"/>
                <a:gd name="T28" fmla="*/ 93 w 561"/>
                <a:gd name="T29" fmla="*/ 329 h 606"/>
                <a:gd name="T30" fmla="*/ 107 w 561"/>
                <a:gd name="T31" fmla="*/ 515 h 606"/>
                <a:gd name="T32" fmla="*/ 80 w 561"/>
                <a:gd name="T33" fmla="*/ 515 h 606"/>
                <a:gd name="T34" fmla="*/ 31 w 561"/>
                <a:gd name="T35" fmla="*/ 357 h 606"/>
                <a:gd name="T36" fmla="*/ 6 w 561"/>
                <a:gd name="T37" fmla="*/ 337 h 606"/>
                <a:gd name="T38" fmla="*/ 145 w 561"/>
                <a:gd name="T39" fmla="*/ 147 h 606"/>
                <a:gd name="T40" fmla="*/ 307 w 561"/>
                <a:gd name="T41" fmla="*/ 319 h 606"/>
                <a:gd name="T42" fmla="*/ 290 w 561"/>
                <a:gd name="T43" fmla="*/ 353 h 606"/>
                <a:gd name="T44" fmla="*/ 232 w 561"/>
                <a:gd name="T45" fmla="*/ 357 h 606"/>
                <a:gd name="T46" fmla="*/ 218 w 561"/>
                <a:gd name="T47" fmla="*/ 600 h 606"/>
                <a:gd name="T48" fmla="*/ 455 w 561"/>
                <a:gd name="T49" fmla="*/ 359 h 606"/>
                <a:gd name="T50" fmla="*/ 468 w 561"/>
                <a:gd name="T51" fmla="*/ 189 h 606"/>
                <a:gd name="T52" fmla="*/ 528 w 561"/>
                <a:gd name="T53" fmla="*/ 186 h 606"/>
                <a:gd name="T54" fmla="*/ 283 w 561"/>
                <a:gd name="T55" fmla="*/ 186 h 606"/>
                <a:gd name="T56" fmla="*/ 343 w 561"/>
                <a:gd name="T57" fmla="*/ 189 h 606"/>
                <a:gd name="T58" fmla="*/ 357 w 561"/>
                <a:gd name="T59" fmla="*/ 280 h 606"/>
                <a:gd name="T60" fmla="*/ 330 w 561"/>
                <a:gd name="T61" fmla="*/ 280 h 606"/>
                <a:gd name="T62" fmla="*/ 281 w 561"/>
                <a:gd name="T63" fmla="*/ 216 h 606"/>
                <a:gd name="T64" fmla="*/ 256 w 561"/>
                <a:gd name="T65" fmla="*/ 196 h 606"/>
                <a:gd name="T66" fmla="*/ 395 w 561"/>
                <a:gd name="T67" fmla="*/ 6 h 606"/>
                <a:gd name="T68" fmla="*/ 557 w 561"/>
                <a:gd name="T69" fmla="*/ 178 h 606"/>
                <a:gd name="T70" fmla="*/ 540 w 561"/>
                <a:gd name="T71" fmla="*/ 212 h 606"/>
                <a:gd name="T72" fmla="*/ 482 w 561"/>
                <a:gd name="T73" fmla="*/ 216 h 606"/>
                <a:gd name="T74" fmla="*/ 468 w 561"/>
                <a:gd name="T75" fmla="*/ 372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1" h="606">
                  <a:moveTo>
                    <a:pt x="437" y="606"/>
                  </a:moveTo>
                  <a:cubicBezTo>
                    <a:pt x="430" y="606"/>
                    <a:pt x="424" y="600"/>
                    <a:pt x="424" y="592"/>
                  </a:cubicBezTo>
                  <a:cubicBezTo>
                    <a:pt x="424" y="515"/>
                    <a:pt x="424" y="515"/>
                    <a:pt x="424" y="515"/>
                  </a:cubicBezTo>
                  <a:cubicBezTo>
                    <a:pt x="424" y="507"/>
                    <a:pt x="430" y="501"/>
                    <a:pt x="437" y="501"/>
                  </a:cubicBezTo>
                  <a:cubicBezTo>
                    <a:pt x="494" y="501"/>
                    <a:pt x="494" y="501"/>
                    <a:pt x="494" y="501"/>
                  </a:cubicBezTo>
                  <a:cubicBezTo>
                    <a:pt x="497" y="498"/>
                    <a:pt x="497" y="498"/>
                    <a:pt x="497" y="498"/>
                  </a:cubicBezTo>
                  <a:cubicBezTo>
                    <a:pt x="374" y="348"/>
                    <a:pt x="374" y="348"/>
                    <a:pt x="374" y="348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86" y="451"/>
                    <a:pt x="278" y="452"/>
                    <a:pt x="272" y="447"/>
                  </a:cubicBezTo>
                  <a:cubicBezTo>
                    <a:pt x="266" y="442"/>
                    <a:pt x="266" y="434"/>
                    <a:pt x="271" y="428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67" y="316"/>
                    <a:pt x="371" y="315"/>
                    <a:pt x="375" y="314"/>
                  </a:cubicBezTo>
                  <a:cubicBezTo>
                    <a:pt x="379" y="314"/>
                    <a:pt x="383" y="316"/>
                    <a:pt x="385" y="319"/>
                  </a:cubicBezTo>
                  <a:cubicBezTo>
                    <a:pt x="526" y="491"/>
                    <a:pt x="526" y="491"/>
                    <a:pt x="526" y="491"/>
                  </a:cubicBezTo>
                  <a:cubicBezTo>
                    <a:pt x="530" y="496"/>
                    <a:pt x="530" y="504"/>
                    <a:pt x="525" y="509"/>
                  </a:cubicBezTo>
                  <a:cubicBezTo>
                    <a:pt x="509" y="524"/>
                    <a:pt x="509" y="524"/>
                    <a:pt x="509" y="524"/>
                  </a:cubicBezTo>
                  <a:cubicBezTo>
                    <a:pt x="507" y="527"/>
                    <a:pt x="503" y="528"/>
                    <a:pt x="500" y="528"/>
                  </a:cubicBezTo>
                  <a:cubicBezTo>
                    <a:pt x="451" y="528"/>
                    <a:pt x="451" y="528"/>
                    <a:pt x="451" y="528"/>
                  </a:cubicBezTo>
                  <a:cubicBezTo>
                    <a:pt x="451" y="592"/>
                    <a:pt x="451" y="592"/>
                    <a:pt x="451" y="592"/>
                  </a:cubicBezTo>
                  <a:cubicBezTo>
                    <a:pt x="451" y="600"/>
                    <a:pt x="445" y="606"/>
                    <a:pt x="437" y="606"/>
                  </a:cubicBezTo>
                  <a:close/>
                  <a:moveTo>
                    <a:pt x="218" y="600"/>
                  </a:moveTo>
                  <a:cubicBezTo>
                    <a:pt x="211" y="600"/>
                    <a:pt x="205" y="594"/>
                    <a:pt x="205" y="587"/>
                  </a:cubicBezTo>
                  <a:cubicBezTo>
                    <a:pt x="205" y="343"/>
                    <a:pt x="205" y="343"/>
                    <a:pt x="205" y="343"/>
                  </a:cubicBezTo>
                  <a:cubicBezTo>
                    <a:pt x="205" y="336"/>
                    <a:pt x="211" y="329"/>
                    <a:pt x="218" y="329"/>
                  </a:cubicBezTo>
                  <a:cubicBezTo>
                    <a:pt x="275" y="329"/>
                    <a:pt x="275" y="329"/>
                    <a:pt x="275" y="329"/>
                  </a:cubicBezTo>
                  <a:cubicBezTo>
                    <a:pt x="278" y="326"/>
                    <a:pt x="278" y="326"/>
                    <a:pt x="278" y="326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36" y="329"/>
                    <a:pt x="36" y="329"/>
                    <a:pt x="36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101" y="329"/>
                    <a:pt x="107" y="336"/>
                    <a:pt x="107" y="343"/>
                  </a:cubicBezTo>
                  <a:cubicBezTo>
                    <a:pt x="107" y="515"/>
                    <a:pt x="107" y="515"/>
                    <a:pt x="107" y="515"/>
                  </a:cubicBezTo>
                  <a:cubicBezTo>
                    <a:pt x="107" y="522"/>
                    <a:pt x="101" y="528"/>
                    <a:pt x="93" y="528"/>
                  </a:cubicBezTo>
                  <a:cubicBezTo>
                    <a:pt x="86" y="528"/>
                    <a:pt x="80" y="522"/>
                    <a:pt x="80" y="515"/>
                  </a:cubicBezTo>
                  <a:cubicBezTo>
                    <a:pt x="80" y="357"/>
                    <a:pt x="80" y="357"/>
                    <a:pt x="80" y="357"/>
                  </a:cubicBezTo>
                  <a:cubicBezTo>
                    <a:pt x="31" y="357"/>
                    <a:pt x="31" y="357"/>
                    <a:pt x="31" y="357"/>
                  </a:cubicBezTo>
                  <a:cubicBezTo>
                    <a:pt x="27" y="357"/>
                    <a:pt x="24" y="355"/>
                    <a:pt x="21" y="353"/>
                  </a:cubicBezTo>
                  <a:cubicBezTo>
                    <a:pt x="6" y="337"/>
                    <a:pt x="6" y="337"/>
                    <a:pt x="6" y="337"/>
                  </a:cubicBezTo>
                  <a:cubicBezTo>
                    <a:pt x="1" y="332"/>
                    <a:pt x="0" y="324"/>
                    <a:pt x="5" y="319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51" y="141"/>
                    <a:pt x="161" y="141"/>
                    <a:pt x="166" y="147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311" y="324"/>
                    <a:pt x="311" y="332"/>
                    <a:pt x="306" y="337"/>
                  </a:cubicBezTo>
                  <a:cubicBezTo>
                    <a:pt x="290" y="353"/>
                    <a:pt x="290" y="353"/>
                    <a:pt x="290" y="353"/>
                  </a:cubicBezTo>
                  <a:cubicBezTo>
                    <a:pt x="288" y="355"/>
                    <a:pt x="284" y="357"/>
                    <a:pt x="281" y="357"/>
                  </a:cubicBezTo>
                  <a:cubicBezTo>
                    <a:pt x="232" y="357"/>
                    <a:pt x="232" y="357"/>
                    <a:pt x="232" y="357"/>
                  </a:cubicBezTo>
                  <a:cubicBezTo>
                    <a:pt x="232" y="587"/>
                    <a:pt x="232" y="587"/>
                    <a:pt x="232" y="587"/>
                  </a:cubicBezTo>
                  <a:cubicBezTo>
                    <a:pt x="232" y="594"/>
                    <a:pt x="226" y="600"/>
                    <a:pt x="218" y="600"/>
                  </a:cubicBezTo>
                  <a:close/>
                  <a:moveTo>
                    <a:pt x="468" y="372"/>
                  </a:moveTo>
                  <a:cubicBezTo>
                    <a:pt x="461" y="372"/>
                    <a:pt x="455" y="366"/>
                    <a:pt x="455" y="359"/>
                  </a:cubicBezTo>
                  <a:cubicBezTo>
                    <a:pt x="455" y="202"/>
                    <a:pt x="455" y="202"/>
                    <a:pt x="455" y="202"/>
                  </a:cubicBezTo>
                  <a:cubicBezTo>
                    <a:pt x="455" y="195"/>
                    <a:pt x="461" y="189"/>
                    <a:pt x="468" y="189"/>
                  </a:cubicBezTo>
                  <a:cubicBezTo>
                    <a:pt x="525" y="189"/>
                    <a:pt x="525" y="189"/>
                    <a:pt x="525" y="189"/>
                  </a:cubicBezTo>
                  <a:cubicBezTo>
                    <a:pt x="528" y="186"/>
                    <a:pt x="528" y="186"/>
                    <a:pt x="528" y="186"/>
                  </a:cubicBezTo>
                  <a:cubicBezTo>
                    <a:pt x="406" y="36"/>
                    <a:pt x="406" y="36"/>
                    <a:pt x="406" y="36"/>
                  </a:cubicBezTo>
                  <a:cubicBezTo>
                    <a:pt x="283" y="186"/>
                    <a:pt x="283" y="186"/>
                    <a:pt x="283" y="186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343" y="189"/>
                    <a:pt x="343" y="189"/>
                    <a:pt x="343" y="189"/>
                  </a:cubicBezTo>
                  <a:cubicBezTo>
                    <a:pt x="351" y="189"/>
                    <a:pt x="357" y="195"/>
                    <a:pt x="357" y="202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8"/>
                    <a:pt x="351" y="294"/>
                    <a:pt x="343" y="294"/>
                  </a:cubicBezTo>
                  <a:cubicBezTo>
                    <a:pt x="336" y="294"/>
                    <a:pt x="330" y="288"/>
                    <a:pt x="330" y="280"/>
                  </a:cubicBezTo>
                  <a:cubicBezTo>
                    <a:pt x="330" y="216"/>
                    <a:pt x="330" y="216"/>
                    <a:pt x="330" y="216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277" y="216"/>
                    <a:pt x="274" y="214"/>
                    <a:pt x="271" y="212"/>
                  </a:cubicBezTo>
                  <a:cubicBezTo>
                    <a:pt x="256" y="196"/>
                    <a:pt x="256" y="196"/>
                    <a:pt x="256" y="196"/>
                  </a:cubicBezTo>
                  <a:cubicBezTo>
                    <a:pt x="251" y="191"/>
                    <a:pt x="250" y="184"/>
                    <a:pt x="255" y="178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401" y="0"/>
                    <a:pt x="411" y="0"/>
                    <a:pt x="416" y="6"/>
                  </a:cubicBezTo>
                  <a:cubicBezTo>
                    <a:pt x="557" y="178"/>
                    <a:pt x="557" y="178"/>
                    <a:pt x="557" y="178"/>
                  </a:cubicBezTo>
                  <a:cubicBezTo>
                    <a:pt x="561" y="184"/>
                    <a:pt x="561" y="191"/>
                    <a:pt x="556" y="196"/>
                  </a:cubicBezTo>
                  <a:cubicBezTo>
                    <a:pt x="540" y="212"/>
                    <a:pt x="540" y="212"/>
                    <a:pt x="540" y="212"/>
                  </a:cubicBezTo>
                  <a:cubicBezTo>
                    <a:pt x="538" y="214"/>
                    <a:pt x="534" y="216"/>
                    <a:pt x="531" y="216"/>
                  </a:cubicBezTo>
                  <a:cubicBezTo>
                    <a:pt x="482" y="216"/>
                    <a:pt x="482" y="216"/>
                    <a:pt x="482" y="216"/>
                  </a:cubicBezTo>
                  <a:cubicBezTo>
                    <a:pt x="482" y="359"/>
                    <a:pt x="482" y="359"/>
                    <a:pt x="482" y="359"/>
                  </a:cubicBezTo>
                  <a:cubicBezTo>
                    <a:pt x="482" y="366"/>
                    <a:pt x="476" y="372"/>
                    <a:pt x="468" y="3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0EC4152-B76D-453E-B719-A1D916CF4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3"/>
    </mc:Choice>
    <mc:Fallback>
      <p:transition spd="slow" advTm="1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1720-71C7-459D-B493-BB4F2191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836416" cy="663606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86A65-51A4-4FCA-8CFA-45172451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2521"/>
            <a:ext cx="9601200" cy="3581400"/>
          </a:xfrm>
        </p:spPr>
        <p:txBody>
          <a:bodyPr/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In last few years, </a:t>
            </a:r>
            <a:r>
              <a:rPr lang="en-GB" dirty="0">
                <a:solidFill>
                  <a:srgbClr val="292929"/>
                </a:solidFill>
                <a:latin typeface="charter"/>
              </a:rPr>
              <a:t>there has been considerable i</a:t>
            </a: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ncrease in price of new cars which has resulted in increase of used car sales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However, the used car sales is down for some reason and they are unable to figure it out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This analysis will help us to explore the contributing factors.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4C9CB8-D554-49E1-9A49-E46DF7C7B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0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2"/>
    </mc:Choice>
    <mc:Fallback>
      <p:transition spd="slow" advTm="2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5FC0-15D8-4B11-8B17-E6FAFCB1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8650"/>
            <a:ext cx="9601200" cy="645850"/>
          </a:xfrm>
        </p:spPr>
        <p:txBody>
          <a:bodyPr>
            <a:normAutofit fontScale="90000"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B0C3-DB73-4932-949D-956CE14E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7" y="1016493"/>
            <a:ext cx="10662081" cy="122068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4000"/>
              </a:lnSpc>
            </a:pPr>
            <a:r>
              <a:rPr lang="en-GB" dirty="0">
                <a:solidFill>
                  <a:srgbClr val="292929"/>
                </a:solidFill>
                <a:latin typeface="charter"/>
              </a:rPr>
              <a:t>The data used in this project was downloaded from INSAID </a:t>
            </a:r>
            <a:r>
              <a:rPr lang="en-GB" dirty="0">
                <a:solidFill>
                  <a:srgbClr val="292929"/>
                </a:solidFill>
                <a:latin typeface="charter"/>
                <a:hlinkClick r:id="rId4"/>
              </a:rPr>
              <a:t>LMS</a:t>
            </a:r>
            <a:r>
              <a:rPr lang="en-GB" dirty="0">
                <a:solidFill>
                  <a:srgbClr val="292929"/>
                </a:solidFill>
                <a:latin typeface="charter"/>
              </a:rPr>
              <a:t> site</a:t>
            </a:r>
          </a:p>
          <a:p>
            <a:pPr>
              <a:lnSpc>
                <a:spcPct val="104000"/>
              </a:lnSpc>
            </a:pPr>
            <a:r>
              <a:rPr lang="en-GB" dirty="0">
                <a:solidFill>
                  <a:srgbClr val="292929"/>
                </a:solidFill>
                <a:latin typeface="charter"/>
              </a:rPr>
              <a:t>Data set contains 9576 rows  and features like car, price, body, mileage, engine volume, engine Type, registration, year, model, drive</a:t>
            </a:r>
          </a:p>
          <a:p>
            <a:pPr>
              <a:lnSpc>
                <a:spcPct val="104000"/>
              </a:lnSpc>
            </a:pPr>
            <a:r>
              <a:rPr lang="en-GB" dirty="0">
                <a:solidFill>
                  <a:srgbClr val="292929"/>
                </a:solidFill>
                <a:latin typeface="charter"/>
              </a:rPr>
              <a:t>Below steps were carried out on the data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6A6193E-7791-472B-B327-89EFF66C1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039327"/>
              </p:ext>
            </p:extLst>
          </p:nvPr>
        </p:nvGraphicFramePr>
        <p:xfrm>
          <a:off x="1765671" y="2583401"/>
          <a:ext cx="8128000" cy="439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784967-D8DF-41C2-B3F4-52132FCD5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41"/>
    </mc:Choice>
    <mc:Fallback>
      <p:transition spd="slow" advTm="6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41BF-06BF-4416-A8EF-04B2E06D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621" y="123459"/>
            <a:ext cx="9601200" cy="601462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292929"/>
                </a:solidFill>
                <a:effectLst/>
                <a:latin typeface="sohne"/>
              </a:rPr>
              <a:t> Exploratory Data Analysis (EDA)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1862-1F04-425F-8F43-D9AFFEAED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031" y="724921"/>
            <a:ext cx="9601200" cy="4838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While exploring the data, different combinations of features were carried out to find patterns visually and below were the observations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8FB58-B5E9-4E17-B738-F303B2437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14" r="54487"/>
          <a:stretch/>
        </p:blipFill>
        <p:spPr>
          <a:xfrm>
            <a:off x="1236217" y="2028547"/>
            <a:ext cx="4447712" cy="3830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96C7A3-C4BC-49A8-87A1-0E62E9D78CA9}"/>
              </a:ext>
            </a:extLst>
          </p:cNvPr>
          <p:cNvSpPr txBox="1"/>
          <p:nvPr/>
        </p:nvSpPr>
        <p:spPr>
          <a:xfrm>
            <a:off x="1651246" y="5910590"/>
            <a:ext cx="4174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dirty="0">
                <a:solidFill>
                  <a:srgbClr val="7030A0"/>
                </a:solidFill>
                <a:effectLst/>
                <a:latin typeface="Helvetica Neue"/>
              </a:rPr>
              <a:t>Volkswagen and Mercedes-Benz are the top selling brands in cars</a:t>
            </a:r>
            <a:endParaRPr lang="en-GB" sz="1400" b="1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18930E-3820-48C3-8958-9E2A1A017D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68" r="7584"/>
          <a:stretch/>
        </p:blipFill>
        <p:spPr>
          <a:xfrm>
            <a:off x="6720395" y="2102934"/>
            <a:ext cx="4847208" cy="3143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894A6-70B1-4BBD-9C8A-8956A377AC09}"/>
              </a:ext>
            </a:extLst>
          </p:cNvPr>
          <p:cNvSpPr txBox="1"/>
          <p:nvPr/>
        </p:nvSpPr>
        <p:spPr>
          <a:xfrm>
            <a:off x="7217545" y="5821640"/>
            <a:ext cx="43500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Helvetica Neue"/>
              </a:rPr>
              <a:t>People prefer sedan type of body mostly and hence this information can be use for achieving max sale and to figure out production of 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6846F-9FF9-45DC-A21C-A3D2E74717D7}"/>
              </a:ext>
            </a:extLst>
          </p:cNvPr>
          <p:cNvSpPr txBox="1"/>
          <p:nvPr/>
        </p:nvSpPr>
        <p:spPr>
          <a:xfrm>
            <a:off x="1309456" y="1527479"/>
            <a:ext cx="5668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Analysis – Brand and Body Type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701FF5C-F388-4732-9A6B-922EF79AE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1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4"/>
    </mc:Choice>
    <mc:Fallback>
      <p:transition spd="slow" advTm="2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E180-D383-44D8-A04C-BBE558748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34" y="960522"/>
            <a:ext cx="3564384" cy="338875"/>
          </a:xfr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– Engine Type &amp; Drive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DD59E5-6EB9-48B8-A347-76EB10D59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88" r="13751"/>
          <a:stretch/>
        </p:blipFill>
        <p:spPr>
          <a:xfrm>
            <a:off x="678032" y="2232919"/>
            <a:ext cx="4972050" cy="337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75ACE-178F-429C-801C-013C69079E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47" r="7421"/>
          <a:stretch/>
        </p:blipFill>
        <p:spPr>
          <a:xfrm>
            <a:off x="5650082" y="2405490"/>
            <a:ext cx="6305550" cy="3199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3D938-7584-4684-8A0D-9E107A9744B4}"/>
              </a:ext>
            </a:extLst>
          </p:cNvPr>
          <p:cNvSpPr txBox="1"/>
          <p:nvPr/>
        </p:nvSpPr>
        <p:spPr>
          <a:xfrm>
            <a:off x="2940866" y="5777340"/>
            <a:ext cx="646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Helvetica Neue"/>
              </a:rPr>
              <a:t>Petrol engine type with front gear is preferred over diesel &amp; gas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1FA1320-CA4C-4596-8872-B919BDD00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5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4"/>
    </mc:Choice>
    <mc:Fallback>
      <p:transition spd="slow" advTm="1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24370-5919-438E-BD8B-35CE9E2BD1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8" r="16927"/>
          <a:stretch/>
        </p:blipFill>
        <p:spPr>
          <a:xfrm>
            <a:off x="1143000" y="926252"/>
            <a:ext cx="4114800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D98A5-B05E-4802-83A6-07CF4A0C8B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37" t="2674" r="20832"/>
          <a:stretch/>
        </p:blipFill>
        <p:spPr>
          <a:xfrm>
            <a:off x="1000125" y="3831377"/>
            <a:ext cx="4353110" cy="2846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1BB58-071A-4EBB-9F29-96CBF3B4AA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18" r="17265"/>
          <a:stretch/>
        </p:blipFill>
        <p:spPr>
          <a:xfrm>
            <a:off x="6297874" y="926252"/>
            <a:ext cx="4751126" cy="4264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3C14F-899A-4E4C-A59E-3DA9170EA91C}"/>
              </a:ext>
            </a:extLst>
          </p:cNvPr>
          <p:cNvSpPr txBox="1"/>
          <p:nvPr/>
        </p:nvSpPr>
        <p:spPr>
          <a:xfrm>
            <a:off x="6097479" y="5239697"/>
            <a:ext cx="49515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  <a:latin typeface="Helvetica Neue"/>
              </a:rPr>
              <a:t>With the time price of the car kept on increasing and 2010 onwards there is  high jump observed in the price of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  <a:latin typeface="Helvetica Neue"/>
              </a:rPr>
              <a:t>Over the years, there has been significant increase in prices of “Petrol” cars models as compared to "Gas" and "Diesel"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78544-EC60-432E-980C-D7A7A3B29FBC}"/>
              </a:ext>
            </a:extLst>
          </p:cNvPr>
          <p:cNvSpPr txBox="1"/>
          <p:nvPr/>
        </p:nvSpPr>
        <p:spPr>
          <a:xfrm>
            <a:off x="1387136" y="373732"/>
            <a:ext cx="6094520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b="1" dirty="0"/>
              <a:t>Analysis – Price over years (w.r.t to drive and engine types)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D062AED-8F1E-4C98-98B7-6FF8900D2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52"/>
    </mc:Choice>
    <mc:Fallback>
      <p:transition spd="slow" advTm="63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9AFD-5478-4D04-BFCE-1E980664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97A9-0044-48AD-8670-2AA2BD57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0326"/>
            <a:ext cx="9601200" cy="43670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292929"/>
                </a:solidFill>
                <a:latin typeface="charter"/>
              </a:rPr>
              <a:t> Inference from the above analysis of car sales dataset:</a:t>
            </a:r>
            <a:endParaRPr lang="en-GB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The three most important features in determining </a:t>
            </a:r>
            <a:r>
              <a:rPr lang="en-GB" b="0" i="1" dirty="0">
                <a:solidFill>
                  <a:srgbClr val="292929"/>
                </a:solidFill>
                <a:effectLst/>
                <a:latin typeface="charter"/>
              </a:rPr>
              <a:t>price</a:t>
            </a:r>
            <a:r>
              <a:rPr lang="en-GB" b="0" i="0" dirty="0">
                <a:solidFill>
                  <a:srgbClr val="292929"/>
                </a:solidFill>
                <a:effectLst/>
                <a:latin typeface="charter"/>
              </a:rPr>
              <a:t> are body type, mileage, engine type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Most popular car brand is Volkswagen among all.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Sedan continues to be popular car type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Petrol Engine type is the most chosen with the front drive type.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Price of the car has seen the jump in 2010 onwards.</a:t>
            </a:r>
          </a:p>
          <a:p>
            <a:r>
              <a:rPr lang="en-GB" dirty="0">
                <a:solidFill>
                  <a:srgbClr val="292929"/>
                </a:solidFill>
                <a:latin typeface="charter"/>
              </a:rPr>
              <a:t>More number of car sales is also observed 2014 onwards.</a:t>
            </a:r>
          </a:p>
          <a:p>
            <a:endParaRPr lang="en-GB" dirty="0">
              <a:solidFill>
                <a:srgbClr val="292929"/>
              </a:solidFill>
              <a:latin typeface="charter"/>
            </a:endParaRPr>
          </a:p>
          <a:p>
            <a:pPr marL="0" indent="0">
              <a:buNone/>
            </a:pPr>
            <a:endParaRPr lang="en-GB" dirty="0">
              <a:solidFill>
                <a:srgbClr val="292929"/>
              </a:solidFill>
              <a:latin typeface="charter"/>
            </a:endParaRPr>
          </a:p>
          <a:p>
            <a:endParaRPr lang="en-GB" dirty="0">
              <a:solidFill>
                <a:srgbClr val="292929"/>
              </a:solidFill>
              <a:latin typeface="charter"/>
            </a:endParaRPr>
          </a:p>
          <a:p>
            <a:endParaRPr lang="en-GB" dirty="0">
              <a:solidFill>
                <a:srgbClr val="292929"/>
              </a:solidFill>
              <a:latin typeface="charter"/>
            </a:endParaRPr>
          </a:p>
          <a:p>
            <a:endParaRPr lang="en-GB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B8BE3F-1540-440D-B79C-85732CE8C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9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4"/>
    </mc:Choice>
    <mc:Fallback>
      <p:transition spd="slow" advTm="4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16c05727-aa75-4e4a-9b5f-8a80a1165891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333</TotalTime>
  <Words>403</Words>
  <Application>Microsoft Office PowerPoint</Application>
  <PresentationFormat>Widescreen</PresentationFormat>
  <Paragraphs>46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charter</vt:lpstr>
      <vt:lpstr>Franklin Gothic Book</vt:lpstr>
      <vt:lpstr>Helvetica Neue</vt:lpstr>
      <vt:lpstr>sohne</vt:lpstr>
      <vt:lpstr>Wingdings</vt:lpstr>
      <vt:lpstr>Crop</vt:lpstr>
      <vt:lpstr>Exploratory Data Analysis – used cars</vt:lpstr>
      <vt:lpstr>Content </vt:lpstr>
      <vt:lpstr>Introduction</vt:lpstr>
      <vt:lpstr>Data</vt:lpstr>
      <vt:lpstr> Exploratory Data Analysis (EDA)</vt:lpstr>
      <vt:lpstr>Analysis – Engine Type &amp; Drive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– used cars</dc:title>
  <dc:creator>Shalinee Suman</dc:creator>
  <cp:lastModifiedBy>Shalinee Suman</cp:lastModifiedBy>
  <cp:revision>4</cp:revision>
  <dcterms:created xsi:type="dcterms:W3CDTF">2022-02-23T11:28:10Z</dcterms:created>
  <dcterms:modified xsi:type="dcterms:W3CDTF">2022-02-23T17:01:50Z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